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78"/>
    <p:restoredTop sz="87687"/>
  </p:normalViewPr>
  <p:slideViewPr>
    <p:cSldViewPr snapToGrid="0" snapToObjects="1">
      <p:cViewPr varScale="1">
        <p:scale>
          <a:sx n="172" d="100"/>
          <a:sy n="172" d="100"/>
        </p:scale>
        <p:origin x="1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31E959F-782B-0D42-8B05-F6AAB65645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9FAAFF-0660-564D-BDDD-9D3D450677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DC34-B887-C945-8D7C-09740FF48C86}" type="datetimeFigureOut">
              <a:rPr lang="pt-PT" smtClean="0"/>
              <a:t>28/02/21</a:t>
            </a:fld>
            <a:endParaRPr lang="pt-P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29967C-C634-0242-A82C-08609A2749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0EBF27-29DB-634D-A540-5310F119E8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1B247-834C-E246-8152-869D071AB9B5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05276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238C7-FF06-6944-B68C-500A42E51F6A}" type="datetimeFigureOut">
              <a:rPr lang="pt-PT" smtClean="0"/>
              <a:t>28/02/21</a:t>
            </a:fld>
            <a:endParaRPr lang="pt-P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76712-0092-9646-9BB1-64F999DF3B8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4824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76712-0092-9646-9BB1-64F999DF3B8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45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76712-0092-9646-9BB1-64F999DF3B8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767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6FD28-C419-EE42-8050-BA2DEF86C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8EAA39-E042-8149-B271-0E497D4B7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6DB45E-3095-294B-ADF8-266EA060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9198-8250-6C42-9EC6-A89A9910B57E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09C99-825E-7A47-840B-EAB64D12D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99800C-06C4-354B-A235-115102D4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67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30F08E-9FE0-354C-B81F-9AE985EE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5CEFC5-BDD2-E142-B4E0-94ECD2967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3CEF8E-7BD6-4C4D-A318-E608E7460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A87E-4549-E94F-A128-72B7D3E94083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9D9ADF-89C9-FC46-B3BA-4264F26E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DF29-330C-BD4E-BC0D-326E3562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500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6430C5-E64F-F948-B9F7-9DFCA16978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F30821-E5F3-CB43-87E1-6684BFE76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9D5BD8-65EB-DF48-8241-14F6540D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9ED6-DD08-3148-B36E-0026595AA6B3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A9434D-509E-FA48-A7B2-F6E92209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E0C833-88F6-954F-B03B-B70FAFC8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505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2B272-7FA7-EC42-A9B7-8C59EB71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05EB8F-C47F-1346-811F-E66A34919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2942D1-4D16-4942-A64E-70D82EC8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DB7E-697F-2E4D-A522-63523D5A5F0F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DE8513-A059-DC4D-AF65-7BBF966E0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B52917-687E-A84E-A567-61F05532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018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541CE-61E3-204E-9086-A240FE47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FE1612-CC67-604F-A7E6-94B33CEBA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06974-59B7-4E47-A17D-9A5BF38E1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B47-1129-EF4F-9D5C-8B9FF0661C44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3A293D-76B9-B649-A510-E9C7CCFD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2E64A9-C1E3-E146-A26B-65134A39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94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939EA-6954-F340-B760-F91488E5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023AE-89DF-FD45-8846-21B9DCC46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E23541-2325-014A-8943-F086C6F04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62A7AF-BEF3-2B45-8D50-254A10A6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B67-AFFE-C743-B292-35862526A3F0}" type="datetime1">
              <a:rPr lang="de-DE" smtClean="0"/>
              <a:t>28.02.21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51DED6-86E9-9140-B913-819F29B9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2FC492-2D7F-0B44-9ADD-EC1B638C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581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4BAD90-7595-B646-82A0-8EE2FF6A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66291E-3043-A645-9F2A-D17495576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5F82AD-596B-CD46-802F-6C90A2E0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61C9A7-8D22-8C4D-9616-A194BE356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859929-6ED6-2B40-A7DD-1F14D809C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5CEEEC-BAAE-7042-9C9C-772B394C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73B-98B4-7D46-BCD4-67971801A01B}" type="datetime1">
              <a:rPr lang="de-DE" smtClean="0"/>
              <a:t>28.02.21</a:t>
            </a:fld>
            <a:endParaRPr lang="pt-P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4AAB846-D15F-F04C-A7A2-9E284345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BED20C-DCEC-A348-825A-8FAA1888B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115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D3792-AE19-3042-87DC-1E91487D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A27923C-A0DA-B649-87E3-0E7207F5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D1B7-C7F8-F843-B4A1-0E5A5A6CB401}" type="datetime1">
              <a:rPr lang="de-DE" smtClean="0"/>
              <a:t>28.02.21</a:t>
            </a:fld>
            <a:endParaRPr lang="pt-P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BA7F69-F971-8845-977E-E0E34944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EF10F2-E2C3-FE46-82AD-704A54AB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245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6528B5D-2A3F-AA4D-B58D-3FA2722F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53DE-9E3D-5043-9072-7DEE20F0053B}" type="datetime1">
              <a:rPr lang="de-DE" smtClean="0"/>
              <a:t>28.02.21</a:t>
            </a:fld>
            <a:endParaRPr lang="pt-P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65D8EB-F9C6-254E-8B4E-727BFE4A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006273-9C66-7A40-8F9D-89D69B54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719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B37EB-8922-F749-AF45-9F616033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A74C91-555D-F148-B494-19914D20F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7D3677-9C50-0C43-9503-3E1A2FCE8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326959-E1D5-1445-8D70-472751387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322C-E553-B646-B739-4313BB1C1722}" type="datetime1">
              <a:rPr lang="de-DE" smtClean="0"/>
              <a:t>28.02.21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56921E-14D2-8046-87DA-2256E4D5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6A93AE-17E3-9C40-8D71-19E435CD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5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C8CC6-0EE1-0148-BF03-E6C0B3B8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4D46BE-7DB7-7E4B-A923-584FCB84B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00C76D-6429-5047-BA36-249D6B729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0C03D-D516-B947-92AF-C15001E3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6816-E14E-2A45-99C0-F5A11372C5FC}" type="datetime1">
              <a:rPr lang="de-DE" smtClean="0"/>
              <a:t>28.02.21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932E46-60F8-0B43-A23E-792C2B0C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7BDF64-AB37-584D-96AB-EA92CADC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907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65797F-FB65-D347-9BDE-6BD5B957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D90B09-A352-5948-B275-688A2852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4D73B5-6912-6841-9D5D-3BB7E126E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E558-28B9-8E40-8CAE-3BD93E5A1BC6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F240FD-C13F-E347-AE1B-D750B9B7B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7EA290-1265-C247-BC39-45BE7E845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204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BC6BAC5-159B-5D4C-91EB-4F68870A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31772" y="6492875"/>
            <a:ext cx="4570658" cy="365125"/>
          </a:xfrm>
        </p:spPr>
        <p:txBody>
          <a:bodyPr/>
          <a:lstStyle/>
          <a:p>
            <a:r>
              <a:rPr lang="pt-PT" sz="700"/>
              <a:t>GIZ – Deutsche Gesellschaft für Internationale Zusammenarbeit | CoResult.eu | Guião – Saúde – para Facilitadora/es</a:t>
            </a:r>
            <a:endParaRPr lang="pt-PT" sz="7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61207D-BF45-294F-99DF-49F172E1BC54}"/>
              </a:ext>
            </a:extLst>
          </p:cNvPr>
          <p:cNvSpPr txBox="1"/>
          <p:nvPr/>
        </p:nvSpPr>
        <p:spPr>
          <a:xfrm>
            <a:off x="130117" y="1443038"/>
            <a:ext cx="2113354" cy="536496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pt-PT" sz="1600" dirty="0"/>
              <a:t>{</a:t>
            </a:r>
            <a:r>
              <a:rPr lang="pt-PT" sz="1600" dirty="0">
                <a:solidFill>
                  <a:schemeClr val="bg1">
                    <a:lumMod val="65000"/>
                  </a:schemeClr>
                </a:solidFill>
              </a:rPr>
              <a:t>escrever aqui)</a:t>
            </a:r>
            <a:r>
              <a:rPr lang="pt-PT" sz="1600" dirty="0"/>
              <a:t>}</a:t>
            </a:r>
          </a:p>
          <a:p>
            <a:endParaRPr lang="pt-PT" sz="1600" dirty="0"/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endParaRPr lang="pt-PT" sz="16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F71ED18-E4F3-864D-8F70-EEB120FBC333}"/>
              </a:ext>
            </a:extLst>
          </p:cNvPr>
          <p:cNvSpPr txBox="1"/>
          <p:nvPr/>
        </p:nvSpPr>
        <p:spPr>
          <a:xfrm>
            <a:off x="2384220" y="1440049"/>
            <a:ext cx="2113354" cy="5369172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pt-PT" sz="1600" dirty="0"/>
              <a:t>{</a:t>
            </a:r>
            <a:r>
              <a:rPr lang="pt-PT" sz="1600" dirty="0">
                <a:solidFill>
                  <a:schemeClr val="bg1">
                    <a:lumMod val="65000"/>
                  </a:schemeClr>
                </a:solidFill>
              </a:rPr>
              <a:t>escrever aqui)</a:t>
            </a:r>
            <a:r>
              <a:rPr lang="pt-PT" sz="1600" dirty="0"/>
              <a:t>}</a:t>
            </a:r>
          </a:p>
          <a:p>
            <a:endParaRPr lang="pt-PT" sz="1600" dirty="0"/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endParaRPr lang="pt-PT" sz="1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852AE8D-A779-DD49-A692-8E1A545F4F1C}"/>
              </a:ext>
            </a:extLst>
          </p:cNvPr>
          <p:cNvSpPr txBox="1"/>
          <p:nvPr/>
        </p:nvSpPr>
        <p:spPr>
          <a:xfrm>
            <a:off x="4600240" y="1438833"/>
            <a:ext cx="2113354" cy="536917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pt-PT" sz="1600" dirty="0"/>
              <a:t>{</a:t>
            </a:r>
            <a:r>
              <a:rPr lang="pt-PT" sz="1600" dirty="0">
                <a:solidFill>
                  <a:schemeClr val="bg1">
                    <a:lumMod val="65000"/>
                  </a:schemeClr>
                </a:solidFill>
              </a:rPr>
              <a:t>escrever aqui)</a:t>
            </a:r>
            <a:r>
              <a:rPr lang="pt-PT" sz="1600" dirty="0"/>
              <a:t>}</a:t>
            </a:r>
          </a:p>
          <a:p>
            <a:endParaRPr lang="pt-PT" sz="1600" dirty="0"/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endParaRPr lang="pt-PT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182353C-8F05-404D-87ED-B9802280A6B2}"/>
              </a:ext>
            </a:extLst>
          </p:cNvPr>
          <p:cNvSpPr txBox="1"/>
          <p:nvPr/>
        </p:nvSpPr>
        <p:spPr>
          <a:xfrm>
            <a:off x="226773" y="148302"/>
            <a:ext cx="1718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C00000"/>
                </a:solidFill>
              </a:rPr>
              <a:t>Grupo</a:t>
            </a:r>
            <a:r>
              <a:rPr lang="de-DE" dirty="0">
                <a:solidFill>
                  <a:srgbClr val="C00000"/>
                </a:solidFill>
              </a:rPr>
              <a:t> 1: </a:t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>
                <a:solidFill>
                  <a:srgbClr val="C00000"/>
                </a:solidFill>
              </a:rPr>
              <a:t>“﻿Porque é que é </a:t>
            </a:r>
            <a:r>
              <a:rPr lang="de-DE" dirty="0" err="1">
                <a:solidFill>
                  <a:srgbClr val="C00000"/>
                </a:solidFill>
              </a:rPr>
              <a:t>importante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fazer</a:t>
            </a:r>
            <a:r>
              <a:rPr lang="de-DE" dirty="0">
                <a:solidFill>
                  <a:srgbClr val="C00000"/>
                </a:solidFill>
              </a:rPr>
              <a:t> o teste?”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5C30F7F-CB69-0144-8F0E-12456680DE07}"/>
              </a:ext>
            </a:extLst>
          </p:cNvPr>
          <p:cNvSpPr txBox="1"/>
          <p:nvPr/>
        </p:nvSpPr>
        <p:spPr>
          <a:xfrm>
            <a:off x="2381694" y="148301"/>
            <a:ext cx="208733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6">
                    <a:lumMod val="75000"/>
                  </a:schemeClr>
                </a:solidFill>
              </a:rPr>
              <a:t>Grupo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2: </a:t>
            </a:r>
            <a:br>
              <a:rPr lang="de-D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“﻿Qual a </a:t>
            </a:r>
            <a:r>
              <a:rPr lang="de-DE" dirty="0" err="1">
                <a:solidFill>
                  <a:schemeClr val="accent6">
                    <a:lumMod val="75000"/>
                  </a:schemeClr>
                </a:solidFill>
              </a:rPr>
              <a:t>vantagem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de-DE" dirty="0" err="1">
                <a:solidFill>
                  <a:schemeClr val="accent6">
                    <a:lumMod val="75000"/>
                  </a:schemeClr>
                </a:solidFill>
              </a:rPr>
              <a:t>uma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6">
                    <a:lumMod val="75000"/>
                  </a:schemeClr>
                </a:solidFill>
              </a:rPr>
              <a:t>pessoa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6">
                    <a:lumMod val="75000"/>
                  </a:schemeClr>
                </a:solidFill>
              </a:rPr>
              <a:t>fazer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o teste?”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73482EF-7DBB-BC46-8A2F-9AF5EE3CA403}"/>
              </a:ext>
            </a:extLst>
          </p:cNvPr>
          <p:cNvSpPr txBox="1"/>
          <p:nvPr/>
        </p:nvSpPr>
        <p:spPr>
          <a:xfrm>
            <a:off x="4600240" y="148301"/>
            <a:ext cx="2193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Grupo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3: “﻿Como posso interpretar o resultado do meu teste?”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3695E8B-C592-144B-9A68-DA78FC3119C1}"/>
              </a:ext>
            </a:extLst>
          </p:cNvPr>
          <p:cNvSpPr txBox="1"/>
          <p:nvPr/>
        </p:nvSpPr>
        <p:spPr>
          <a:xfrm>
            <a:off x="6890904" y="1438833"/>
            <a:ext cx="2517391" cy="5369173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pt-PT" sz="1600" dirty="0"/>
              <a:t>{</a:t>
            </a:r>
            <a:r>
              <a:rPr lang="pt-PT" sz="1600" dirty="0">
                <a:solidFill>
                  <a:schemeClr val="bg1">
                    <a:lumMod val="65000"/>
                  </a:schemeClr>
                </a:solidFill>
              </a:rPr>
              <a:t>escrever aqui)</a:t>
            </a:r>
            <a:r>
              <a:rPr lang="pt-PT" sz="1600" dirty="0"/>
              <a:t>}</a:t>
            </a:r>
          </a:p>
          <a:p>
            <a:endParaRPr lang="pt-PT" sz="1600" dirty="0"/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endParaRPr lang="pt-PT" sz="16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254BE5B-7B3F-2F43-8CA6-F9BF10FA9F0C}"/>
              </a:ext>
            </a:extLst>
          </p:cNvPr>
          <p:cNvSpPr txBox="1"/>
          <p:nvPr/>
        </p:nvSpPr>
        <p:spPr>
          <a:xfrm>
            <a:off x="6890904" y="127036"/>
            <a:ext cx="2087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4">
                    <a:lumMod val="75000"/>
                  </a:schemeClr>
                </a:solidFill>
              </a:rPr>
              <a:t>Grupo</a:t>
            </a:r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 4: </a:t>
            </a:r>
          </a:p>
          <a:p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“﻿﻿O que devo fazer caso o meu teste resulte positivo?“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63BE424-9554-6246-87BF-348ACEBFE157}"/>
              </a:ext>
            </a:extLst>
          </p:cNvPr>
          <p:cNvSpPr txBox="1"/>
          <p:nvPr/>
        </p:nvSpPr>
        <p:spPr>
          <a:xfrm>
            <a:off x="9652494" y="1438833"/>
            <a:ext cx="2517391" cy="536917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pt-PT" sz="1600" dirty="0"/>
              <a:t>{</a:t>
            </a:r>
            <a:r>
              <a:rPr lang="pt-PT" sz="1600" dirty="0">
                <a:solidFill>
                  <a:schemeClr val="bg1">
                    <a:lumMod val="65000"/>
                  </a:schemeClr>
                </a:solidFill>
              </a:rPr>
              <a:t>escrever aqui)</a:t>
            </a:r>
            <a:r>
              <a:rPr lang="pt-PT" sz="1600" dirty="0"/>
              <a:t>}</a:t>
            </a:r>
          </a:p>
          <a:p>
            <a:endParaRPr lang="pt-PT" sz="1600" dirty="0"/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r>
              <a:rPr lang="pt-PT" sz="1600" dirty="0"/>
              <a:t>…</a:t>
            </a:r>
          </a:p>
          <a:p>
            <a:pPr marL="285750" indent="-285750">
              <a:buFontTx/>
              <a:buChar char="-"/>
            </a:pPr>
            <a:endParaRPr lang="pt-PT" sz="16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B55448C-9953-FE41-AC11-56C6592396D1}"/>
              </a:ext>
            </a:extLst>
          </p:cNvPr>
          <p:cNvSpPr txBox="1"/>
          <p:nvPr/>
        </p:nvSpPr>
        <p:spPr>
          <a:xfrm>
            <a:off x="9652494" y="127035"/>
            <a:ext cx="2087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7030A0"/>
                </a:solidFill>
              </a:rPr>
              <a:t>Grupo</a:t>
            </a:r>
            <a:r>
              <a:rPr lang="de-DE" dirty="0">
                <a:solidFill>
                  <a:srgbClr val="7030A0"/>
                </a:solidFill>
              </a:rPr>
              <a:t> 4: </a:t>
            </a:r>
          </a:p>
          <a:p>
            <a:r>
              <a:rPr lang="de-DE" dirty="0">
                <a:solidFill>
                  <a:srgbClr val="7030A0"/>
                </a:solidFill>
              </a:rPr>
              <a:t>“﻿﻿﻿O que deve fazer caso o meu teste resulte negativo?“</a:t>
            </a:r>
          </a:p>
        </p:txBody>
      </p:sp>
    </p:spTree>
    <p:extLst>
      <p:ext uri="{BB962C8B-B14F-4D97-AF65-F5344CB8AC3E}">
        <p14:creationId xmlns:p14="http://schemas.microsoft.com/office/powerpoint/2010/main" val="215002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grpSp>
        <p:nvGrpSpPr>
          <p:cNvPr id="30" name="Group 24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F35BE7D-A46C-2A44-BE23-3BEF968B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460" y="885651"/>
            <a:ext cx="3683540" cy="4624603"/>
          </a:xfrm>
        </p:spPr>
        <p:txBody>
          <a:bodyPr>
            <a:normAutofit/>
          </a:bodyPr>
          <a:lstStyle/>
          <a:p>
            <a:r>
              <a:rPr lang="pt-PT" noProof="1">
                <a:solidFill>
                  <a:srgbClr val="FFFFFF"/>
                </a:solidFill>
              </a:rPr>
              <a:t>Versão Virtual</a:t>
            </a:r>
            <a:br>
              <a:rPr lang="pt-PT" noProof="1">
                <a:solidFill>
                  <a:srgbClr val="FFFFFF"/>
                </a:solidFill>
              </a:rPr>
            </a:br>
            <a:br>
              <a:rPr lang="pt-PT" noProof="1">
                <a:solidFill>
                  <a:srgbClr val="FFFFFF"/>
                </a:solidFill>
              </a:rPr>
            </a:br>
            <a:r>
              <a:rPr lang="pt-PT" noProof="1">
                <a:solidFill>
                  <a:srgbClr val="FFFFFF"/>
                </a:solidFill>
              </a:rPr>
              <a:t>Actividade 1.6:</a:t>
            </a:r>
            <a:br>
              <a:rPr lang="pt-PT" noProof="1">
                <a:solidFill>
                  <a:srgbClr val="FFFFFF"/>
                </a:solidFill>
              </a:rPr>
            </a:br>
            <a:br>
              <a:rPr lang="pt-PT" noProof="1">
                <a:solidFill>
                  <a:srgbClr val="FFFFFF"/>
                </a:solidFill>
              </a:rPr>
            </a:br>
            <a:r>
              <a:rPr lang="pt-PT" noProof="1">
                <a:solidFill>
                  <a:srgbClr val="FFFFFF"/>
                </a:solidFill>
              </a:rPr>
              <a:t>Como realizar?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F785D0-220D-D647-BE80-71E38712C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563918"/>
            <a:ext cx="6525220" cy="5251645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pt-PT" sz="2400" noProof="1"/>
              <a:t>﻿</a:t>
            </a:r>
            <a:r>
              <a:rPr lang="pt-PT" noProof="1"/>
              <a:t>Prepare canais/sub-grupos com 4-6 participantes </a:t>
            </a:r>
          </a:p>
          <a:p>
            <a:r>
              <a:rPr lang="pt-PT" noProof="1"/>
              <a:t>Distribua por cada grupo o documento com as perguntas (ver o slide anterior).</a:t>
            </a:r>
          </a:p>
          <a:p>
            <a:r>
              <a:rPr lang="pt-PT" noProof="1"/>
              <a:t>Durante a sessão envie as perguntas (e este ficheiro) às/aos participantes dos grupos para que possam debater e preparar uma apresentação.</a:t>
            </a:r>
            <a:endParaRPr lang="pt-PT" sz="2400" noProof="1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4FD5A6-7719-2049-8FDA-7AF32CF2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t-PT" sz="1000" noProof="1"/>
              <a:t>GIZ – Deutsche Gesellschaft für Internationale Zusammenarbeit | CoResult.eu | Guião – Saúde – para Facilitadora/es</a:t>
            </a:r>
          </a:p>
        </p:txBody>
      </p:sp>
    </p:spTree>
    <p:extLst>
      <p:ext uri="{BB962C8B-B14F-4D97-AF65-F5344CB8AC3E}">
        <p14:creationId xmlns:p14="http://schemas.microsoft.com/office/powerpoint/2010/main" val="349132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Macintosh PowerPoint</Application>
  <PresentationFormat>Breitbild</PresentationFormat>
  <Paragraphs>57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Versão Virtual  Actividade 1.6:  Como realizar?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M.H. CoResult.eu</dc:creator>
  <cp:lastModifiedBy>M.H. CoResult.eu</cp:lastModifiedBy>
  <cp:revision>32</cp:revision>
  <dcterms:created xsi:type="dcterms:W3CDTF">2021-01-30T14:19:01Z</dcterms:created>
  <dcterms:modified xsi:type="dcterms:W3CDTF">2021-02-28T19:12:55Z</dcterms:modified>
</cp:coreProperties>
</file>